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custDataLst>
    <p:tags r:id="rId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2024"/>
    <a:srgbClr val="02DE88"/>
    <a:srgbClr val="F1F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861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587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594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322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230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011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494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527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775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299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134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F7468-3B8C-475E-904D-784BF9941A1C}" type="datetimeFigureOut">
              <a:rPr lang="de-DE" smtClean="0"/>
              <a:t>14.01.2025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A5544-4A26-479E-B9DA-5EEE37F98D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412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7225835" y="2"/>
            <a:ext cx="4966165" cy="6857999"/>
          </a:xfrm>
          <a:prstGeom prst="rect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-2328" y="0"/>
            <a:ext cx="7228163" cy="6858000"/>
          </a:xfrm>
          <a:prstGeom prst="rect">
            <a:avLst/>
          </a:prstGeom>
          <a:solidFill>
            <a:srgbClr val="F1F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792579" y="2178688"/>
            <a:ext cx="5535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Dann melde dich über den QR-Code beim Verteiler für News rund um die Mathematikdidaktik an und erhalte Infos zu: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434051" y="2873281"/>
            <a:ext cx="4883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1C2024"/>
                </a:solidFill>
                <a:latin typeface="PT Serif" panose="020A0603040505020204" pitchFamily="18" charset="0"/>
                <a:ea typeface="Roboto" panose="02000000000000000000" pitchFamily="2" charset="0"/>
                <a:cs typeface="Roboto" panose="02000000000000000000" pitchFamily="2" charset="0"/>
              </a:rPr>
              <a:t>Stellenangeboten</a:t>
            </a:r>
          </a:p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 der Mathematikdidaktik an Unis und Hochschulen im deutschsprachigen Raum, wie z. B. Promotionsstellen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1426801" y="4048215"/>
            <a:ext cx="4890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3200">
                <a:latin typeface="PT Serif" panose="020A0603040505020204" pitchFamily="18" charset="0"/>
              </a:defRPr>
            </a:lvl1pPr>
          </a:lstStyle>
          <a:p>
            <a:r>
              <a:rPr lang="de-DE" sz="2000" dirty="0">
                <a:solidFill>
                  <a:srgbClr val="1C2024"/>
                </a:solidFill>
                <a:ea typeface="Roboto" panose="02000000000000000000" pitchFamily="2" charset="0"/>
                <a:cs typeface="Roboto" panose="02000000000000000000" pitchFamily="2" charset="0"/>
              </a:rPr>
              <a:t>Tagungen</a:t>
            </a:r>
          </a:p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national sowie international zu mathematikdidaktischen Themenschwerpunkten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396517" y="5223149"/>
            <a:ext cx="4920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1C2024"/>
                </a:solidFill>
                <a:latin typeface="PT Serif" panose="020A0603040505020204" pitchFamily="18" charset="0"/>
                <a:ea typeface="Roboto" panose="02000000000000000000" pitchFamily="2" charset="0"/>
                <a:cs typeface="Roboto" panose="02000000000000000000" pitchFamily="2" charset="0"/>
              </a:rPr>
              <a:t>Online-Events</a:t>
            </a:r>
          </a:p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zum wissenschaftlichen Arbeiten und zu Themen aus der Mathematikdidaktik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792580" y="776534"/>
            <a:ext cx="565866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de-DE" sz="4000" dirty="0">
                <a:solidFill>
                  <a:srgbClr val="1C2024"/>
                </a:solidFill>
                <a:latin typeface="PT Serif" panose="020A0603040505020204" pitchFamily="18" charset="0"/>
              </a:rPr>
              <a:t>Du interessierst dich für Mathematikdidaktik?</a:t>
            </a:r>
          </a:p>
        </p:txBody>
      </p:sp>
      <p:sp>
        <p:nvSpPr>
          <p:cNvPr id="12" name="Gleichschenkliges Dreieck 11"/>
          <p:cNvSpPr>
            <a:spLocks noChangeAspect="1"/>
          </p:cNvSpPr>
          <p:nvPr/>
        </p:nvSpPr>
        <p:spPr>
          <a:xfrm rot="5400000">
            <a:off x="721978" y="3144663"/>
            <a:ext cx="648308" cy="288232"/>
          </a:xfrm>
          <a:prstGeom prst="triangle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Gleichschenkliges Dreieck 33"/>
          <p:cNvSpPr>
            <a:spLocks noChangeAspect="1"/>
          </p:cNvSpPr>
          <p:nvPr/>
        </p:nvSpPr>
        <p:spPr>
          <a:xfrm rot="5400000">
            <a:off x="714728" y="4317042"/>
            <a:ext cx="648308" cy="288232"/>
          </a:xfrm>
          <a:prstGeom prst="triangle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Gleichschenkliges Dreieck 34"/>
          <p:cNvSpPr>
            <a:spLocks noChangeAspect="1"/>
          </p:cNvSpPr>
          <p:nvPr/>
        </p:nvSpPr>
        <p:spPr>
          <a:xfrm rot="5400000">
            <a:off x="721978" y="5489420"/>
            <a:ext cx="648308" cy="288232"/>
          </a:xfrm>
          <a:prstGeom prst="triangle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F9A74DA-534D-4561-A885-22966EFEFB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3" t="12284" r="12097" b="12277"/>
          <a:stretch/>
        </p:blipFill>
        <p:spPr>
          <a:xfrm>
            <a:off x="8209280" y="1041399"/>
            <a:ext cx="2931160" cy="2926081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280" y="4263773"/>
            <a:ext cx="2931160" cy="191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26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FA2B6-122C-4A49-16CE-B592E4241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C0D71E55-B928-A96E-6DEA-DE61D9E70354}"/>
              </a:ext>
            </a:extLst>
          </p:cNvPr>
          <p:cNvSpPr/>
          <p:nvPr/>
        </p:nvSpPr>
        <p:spPr>
          <a:xfrm>
            <a:off x="7225835" y="2"/>
            <a:ext cx="4966165" cy="6857999"/>
          </a:xfrm>
          <a:prstGeom prst="rect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8650510-EE11-5D8E-88F7-61C4C3EDEC14}"/>
              </a:ext>
            </a:extLst>
          </p:cNvPr>
          <p:cNvSpPr/>
          <p:nvPr/>
        </p:nvSpPr>
        <p:spPr>
          <a:xfrm>
            <a:off x="-2328" y="0"/>
            <a:ext cx="7228163" cy="6858000"/>
          </a:xfrm>
          <a:prstGeom prst="rect">
            <a:avLst/>
          </a:prstGeom>
          <a:solidFill>
            <a:srgbClr val="F1F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6B1C8D6-B2C5-5F24-1B88-1C36284F1D3B}"/>
              </a:ext>
            </a:extLst>
          </p:cNvPr>
          <p:cNvSpPr txBox="1"/>
          <p:nvPr/>
        </p:nvSpPr>
        <p:spPr>
          <a:xfrm>
            <a:off x="792579" y="2178688"/>
            <a:ext cx="5535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Dann melden Sie sich über den QR-Code beim Verteiler für News rund um die Mathematikdidaktik an und erhalten Infos zu: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2BAAC9C-1B69-5B45-0187-63E87D2D1605}"/>
              </a:ext>
            </a:extLst>
          </p:cNvPr>
          <p:cNvSpPr txBox="1"/>
          <p:nvPr/>
        </p:nvSpPr>
        <p:spPr>
          <a:xfrm>
            <a:off x="1434051" y="2873281"/>
            <a:ext cx="4883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1C2024"/>
                </a:solidFill>
                <a:latin typeface="PT Serif" panose="020A0603040505020204" pitchFamily="18" charset="0"/>
                <a:ea typeface="Roboto" panose="02000000000000000000" pitchFamily="2" charset="0"/>
                <a:cs typeface="Roboto" panose="02000000000000000000" pitchFamily="2" charset="0"/>
              </a:rPr>
              <a:t>Stellenangeboten</a:t>
            </a:r>
          </a:p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 der Mathematikdidaktik an Unis und Hochschulen im </a:t>
            </a:r>
            <a:r>
              <a:rPr lang="de-DE" sz="140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deutschsprachigen Raum, </a:t>
            </a:r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wie z. B. Promotionsstellen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B87707-7D7C-3C22-3476-0E17A094D6B9}"/>
              </a:ext>
            </a:extLst>
          </p:cNvPr>
          <p:cNvSpPr txBox="1"/>
          <p:nvPr/>
        </p:nvSpPr>
        <p:spPr>
          <a:xfrm>
            <a:off x="1426801" y="4048215"/>
            <a:ext cx="4890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3200">
                <a:latin typeface="PT Serif" panose="020A0603040505020204" pitchFamily="18" charset="0"/>
              </a:defRPr>
            </a:lvl1pPr>
          </a:lstStyle>
          <a:p>
            <a:r>
              <a:rPr lang="de-DE" sz="2000" dirty="0">
                <a:solidFill>
                  <a:srgbClr val="1C2024"/>
                </a:solidFill>
                <a:ea typeface="Roboto" panose="02000000000000000000" pitchFamily="2" charset="0"/>
                <a:cs typeface="Roboto" panose="02000000000000000000" pitchFamily="2" charset="0"/>
              </a:rPr>
              <a:t>Tagungen</a:t>
            </a:r>
          </a:p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national sowie international zu mathematikdidaktischen Themenschwerpunkten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620265B-B8FB-12B6-1BE8-550802CB5C2C}"/>
              </a:ext>
            </a:extLst>
          </p:cNvPr>
          <p:cNvSpPr txBox="1"/>
          <p:nvPr/>
        </p:nvSpPr>
        <p:spPr>
          <a:xfrm>
            <a:off x="1396517" y="5223149"/>
            <a:ext cx="4920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1C2024"/>
                </a:solidFill>
                <a:latin typeface="PT Serif" panose="020A0603040505020204" pitchFamily="18" charset="0"/>
                <a:ea typeface="Roboto" panose="02000000000000000000" pitchFamily="2" charset="0"/>
                <a:cs typeface="Roboto" panose="02000000000000000000" pitchFamily="2" charset="0"/>
              </a:rPr>
              <a:t>Online-Events</a:t>
            </a:r>
          </a:p>
          <a:p>
            <a:r>
              <a:rPr lang="de-DE" sz="1400" dirty="0">
                <a:solidFill>
                  <a:srgbClr val="1C202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zum wissenschaftlichen Arbeiten und zu Themen aus der Mathematikdidaktik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3E709B8-E30F-98A0-6790-FC73982706E4}"/>
              </a:ext>
            </a:extLst>
          </p:cNvPr>
          <p:cNvSpPr txBox="1"/>
          <p:nvPr/>
        </p:nvSpPr>
        <p:spPr>
          <a:xfrm>
            <a:off x="792580" y="776534"/>
            <a:ext cx="57557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de-DE" sz="4000" dirty="0">
                <a:solidFill>
                  <a:srgbClr val="1C2024"/>
                </a:solidFill>
                <a:latin typeface="PT Serif" panose="020A0603040505020204" pitchFamily="18" charset="0"/>
              </a:rPr>
              <a:t>Sie interessieren sich für Mathematikdidaktik?</a:t>
            </a:r>
          </a:p>
        </p:txBody>
      </p:sp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CCCF2F6C-7493-F882-47C8-0A4FAFE4B59A}"/>
              </a:ext>
            </a:extLst>
          </p:cNvPr>
          <p:cNvSpPr>
            <a:spLocks noChangeAspect="1"/>
          </p:cNvSpPr>
          <p:nvPr/>
        </p:nvSpPr>
        <p:spPr>
          <a:xfrm rot="5400000">
            <a:off x="721978" y="3144663"/>
            <a:ext cx="648308" cy="288232"/>
          </a:xfrm>
          <a:prstGeom prst="triangle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Gleichschenkliges Dreieck 33">
            <a:extLst>
              <a:ext uri="{FF2B5EF4-FFF2-40B4-BE49-F238E27FC236}">
                <a16:creationId xmlns:a16="http://schemas.microsoft.com/office/drawing/2014/main" id="{79581D9A-5003-0EC6-460A-F5D11035AC4F}"/>
              </a:ext>
            </a:extLst>
          </p:cNvPr>
          <p:cNvSpPr>
            <a:spLocks noChangeAspect="1"/>
          </p:cNvSpPr>
          <p:nvPr/>
        </p:nvSpPr>
        <p:spPr>
          <a:xfrm rot="5400000">
            <a:off x="714728" y="4317042"/>
            <a:ext cx="648308" cy="288232"/>
          </a:xfrm>
          <a:prstGeom prst="triangle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15C6E893-9785-BCCF-ACE6-764C84282B90}"/>
              </a:ext>
            </a:extLst>
          </p:cNvPr>
          <p:cNvSpPr>
            <a:spLocks noChangeAspect="1"/>
          </p:cNvSpPr>
          <p:nvPr/>
        </p:nvSpPr>
        <p:spPr>
          <a:xfrm rot="5400000">
            <a:off x="721978" y="5489420"/>
            <a:ext cx="648308" cy="288232"/>
          </a:xfrm>
          <a:prstGeom prst="triangle">
            <a:avLst/>
          </a:prstGeom>
          <a:solidFill>
            <a:srgbClr val="02D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8C946C1-1397-F4FE-B628-438DD68F0B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3" t="12284" r="12097" b="12277"/>
          <a:stretch/>
        </p:blipFill>
        <p:spPr>
          <a:xfrm>
            <a:off x="8209280" y="1041399"/>
            <a:ext cx="2931160" cy="292608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16D7E5A-CAEC-BDCD-0100-C78107732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280" y="4263773"/>
            <a:ext cx="2931160" cy="191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059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Breitbild</PresentationFormat>
  <Paragraphs>16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PT Serif</vt:lpstr>
      <vt:lpstr>Roboto</vt:lpstr>
      <vt:lpstr>Office</vt:lpstr>
      <vt:lpstr>PowerPoint-Präsentation</vt:lpstr>
      <vt:lpstr>PowerPoint-Präsentation</vt:lpstr>
    </vt:vector>
  </TitlesOfParts>
  <Company>TU Dortmund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AGPSHK 08</dc:creator>
  <cp:lastModifiedBy>Gerrit Loth</cp:lastModifiedBy>
  <cp:revision>35</cp:revision>
  <dcterms:created xsi:type="dcterms:W3CDTF">2025-01-09T13:50:50Z</dcterms:created>
  <dcterms:modified xsi:type="dcterms:W3CDTF">2025-01-14T09:57:56Z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4A50EC7B-33A4-447D-BFFB-3A504FE6B46D</vt:lpwstr>
  </property>
  <property fmtid="{D5CDD505-2E9C-101B-9397-08002B2CF9AE}" pid="3" name="ArticulatePath">
    <vt:lpwstr>gdm-werbefolie-entwuerfe</vt:lpwstr>
  </property>
</Properties>
</file>